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F4FEABA-EADE-4B2C-9DD5-B7969767829C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74BCE01-127C-49DE-A08E-0DB81CEBD331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FEABA-EADE-4B2C-9DD5-B7969767829C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CE01-127C-49DE-A08E-0DB81CEB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FEABA-EADE-4B2C-9DD5-B7969767829C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CE01-127C-49DE-A08E-0DB81CEB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FEABA-EADE-4B2C-9DD5-B7969767829C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CE01-127C-49DE-A08E-0DB81CEB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FEABA-EADE-4B2C-9DD5-B7969767829C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CE01-127C-49DE-A08E-0DB81CEB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FEABA-EADE-4B2C-9DD5-B7969767829C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CE01-127C-49DE-A08E-0DB81CEBD33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FEABA-EADE-4B2C-9DD5-B7969767829C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CE01-127C-49DE-A08E-0DB81CEB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FEABA-EADE-4B2C-9DD5-B7969767829C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CE01-127C-49DE-A08E-0DB81CEB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FEABA-EADE-4B2C-9DD5-B7969767829C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CE01-127C-49DE-A08E-0DB81CEB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FEABA-EADE-4B2C-9DD5-B7969767829C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CE01-127C-49DE-A08E-0DB81CEBD331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4FEABA-EADE-4B2C-9DD5-B7969767829C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4BCE01-127C-49DE-A08E-0DB81CEBD33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F4FEABA-EADE-4B2C-9DD5-B7969767829C}" type="datetimeFigureOut">
              <a:rPr lang="en-US" smtClean="0"/>
              <a:t>1/24/2015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74BCE01-127C-49DE-A08E-0DB81CEBD33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Answer the following questions in </a:t>
            </a:r>
            <a:r>
              <a:rPr lang="en-US" b="1" u="sng" dirty="0" smtClean="0"/>
              <a:t>complete</a:t>
            </a:r>
            <a:r>
              <a:rPr lang="en-US" dirty="0" smtClean="0"/>
              <a:t> sentences.</a:t>
            </a:r>
          </a:p>
          <a:p>
            <a:pPr lvl="1"/>
            <a:r>
              <a:rPr lang="en-US" dirty="0"/>
              <a:t>What should you use to support your argument? </a:t>
            </a:r>
            <a:endParaRPr lang="en-US" dirty="0" smtClean="0"/>
          </a:p>
          <a:p>
            <a:pPr lvl="1"/>
            <a:r>
              <a:rPr lang="en-US" dirty="0" smtClean="0"/>
              <a:t>How </a:t>
            </a:r>
            <a:r>
              <a:rPr lang="en-US" dirty="0"/>
              <a:t>should you introduce outside information?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229329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24400" y="3048000"/>
            <a:ext cx="3313355" cy="170216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Outlining A Claim,</a:t>
            </a:r>
            <a:br>
              <a:rPr lang="en-US" dirty="0" smtClean="0"/>
            </a:br>
            <a:r>
              <a:rPr lang="en-US" dirty="0" smtClean="0"/>
              <a:t>Sentence Structure and Transitions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400" y="4800600"/>
            <a:ext cx="3309803" cy="1260629"/>
          </a:xfrm>
        </p:spPr>
        <p:txBody>
          <a:bodyPr/>
          <a:lstStyle/>
          <a:p>
            <a:pPr algn="ctr"/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52101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Claim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P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art </a:t>
            </a:r>
            <a:r>
              <a:rPr lang="en-US" sz="3200" dirty="0">
                <a:solidFill>
                  <a:schemeClr val="tx2">
                    <a:lumMod val="50000"/>
                  </a:schemeClr>
                </a:solidFill>
              </a:rPr>
              <a:t>of the introductory </a:t>
            </a:r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paragraph</a:t>
            </a:r>
          </a:p>
          <a:p>
            <a:r>
              <a:rPr lang="en-US" sz="3200" dirty="0" smtClean="0">
                <a:solidFill>
                  <a:schemeClr val="tx2">
                    <a:lumMod val="50000"/>
                  </a:schemeClr>
                </a:solidFill>
              </a:rPr>
              <a:t>This is the point you will be arguing for the rest of the essay</a:t>
            </a:r>
            <a:endParaRPr lang="en-US" sz="3200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026" name="Picture 2" descr="http://images.clipartpanda.com/embargo-clipart-62054152-muscle-arm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0" y="4191000"/>
            <a:ext cx="2900362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29310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Supporting Paragraphs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00200"/>
            <a:ext cx="7848600" cy="3508977"/>
          </a:xfrm>
        </p:spPr>
        <p:txBody>
          <a:bodyPr/>
          <a:lstStyle/>
          <a:p>
            <a:pPr lvl="1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3 main reasons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of support for the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claim</a:t>
            </a:r>
          </a:p>
          <a:p>
            <a:pPr lvl="1"/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These reasons will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become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3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topic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sentences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for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3 separate paragraphs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  <a:p>
            <a:pPr lvl="1"/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Evidence to support the reasoning</a:t>
            </a:r>
          </a:p>
          <a:p>
            <a:pPr lvl="1"/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Commentary 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includes 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an explanation of the significance of the evidence or the connection to the claim</a:t>
            </a:r>
          </a:p>
          <a:p>
            <a:endParaRPr lang="en-US" dirty="0"/>
          </a:p>
        </p:txBody>
      </p:sp>
      <p:pic>
        <p:nvPicPr>
          <p:cNvPr id="2050" name="Picture 2" descr="http://images.clipartof.com/small/18555-Clipart-Illustration-Of-An-Orange-Man-Walking-Upwards-On-Steps-That-Are-Held-By-Blue-Men-Below-Symbolizing-Support-Trust-And-Achievement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771"/>
          <a:stretch/>
        </p:blipFill>
        <p:spPr bwMode="auto">
          <a:xfrm>
            <a:off x="3352800" y="4017818"/>
            <a:ext cx="2895600" cy="2124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066036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Sentence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You should use different sentence structures to introduce or transition to outside information or quotes</a:t>
            </a:r>
          </a:p>
          <a:p>
            <a:r>
              <a:rPr lang="en-US" dirty="0" smtClean="0"/>
              <a:t>Use </a:t>
            </a:r>
            <a:r>
              <a:rPr lang="en-US" dirty="0"/>
              <a:t>introductory words and transitions </a:t>
            </a:r>
            <a:r>
              <a:rPr lang="en-US" dirty="0" smtClean="0"/>
              <a:t>to </a:t>
            </a:r>
            <a:r>
              <a:rPr lang="en-US" dirty="0"/>
              <a:t>help the reader connect the evidence and its </a:t>
            </a:r>
            <a:r>
              <a:rPr lang="en-US" dirty="0" smtClean="0"/>
              <a:t>source</a:t>
            </a:r>
          </a:p>
          <a:p>
            <a:r>
              <a:rPr lang="en-US" dirty="0" smtClean="0"/>
              <a:t>Examples:</a:t>
            </a:r>
            <a:endParaRPr lang="en-US" dirty="0"/>
          </a:p>
          <a:p>
            <a:pPr lvl="1"/>
            <a:r>
              <a:rPr lang="en-US" i="1" dirty="0"/>
              <a:t>A study by _____ gives evidence that …</a:t>
            </a:r>
            <a:endParaRPr lang="en-US" dirty="0"/>
          </a:p>
          <a:p>
            <a:pPr lvl="1"/>
            <a:r>
              <a:rPr lang="en-US" i="1" dirty="0"/>
              <a:t>Research from _____ shows that …</a:t>
            </a:r>
            <a:endParaRPr lang="en-US" dirty="0"/>
          </a:p>
          <a:p>
            <a:pPr lvl="1"/>
            <a:r>
              <a:rPr lang="en-US" i="1" dirty="0"/>
              <a:t>A recent article in _____ indicates that …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862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Together…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Let’s write a body paragraph for the argument, “Cell phones should not be allowed in school.”</a:t>
            </a:r>
          </a:p>
        </p:txBody>
      </p:sp>
    </p:spTree>
    <p:extLst>
      <p:ext uri="{BB962C8B-B14F-4D97-AF65-F5344CB8AC3E}">
        <p14:creationId xmlns:p14="http://schemas.microsoft.com/office/powerpoint/2010/main" val="9727488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With Your Writing Groups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Write a body paragraph arguing one reason cell phones </a:t>
            </a:r>
            <a:r>
              <a:rPr lang="en-US" b="1" dirty="0" smtClean="0"/>
              <a:t>SHOULD </a:t>
            </a:r>
            <a:r>
              <a:rPr lang="en-US" dirty="0" smtClean="0"/>
              <a:t>be allowing in school.</a:t>
            </a:r>
          </a:p>
          <a:p>
            <a:r>
              <a:rPr lang="en-US" dirty="0" smtClean="0"/>
              <a:t>You must use evidence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460481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3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008A3E"/>
      </a:accent1>
      <a:accent2>
        <a:srgbClr val="53C804"/>
      </a:accent2>
      <a:accent3>
        <a:srgbClr val="7030A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108</TotalTime>
  <Words>196</Words>
  <Application>Microsoft Office PowerPoint</Application>
  <PresentationFormat>On-screen Show (4:3)</PresentationFormat>
  <Paragraphs>26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Austin</vt:lpstr>
      <vt:lpstr>Do Now</vt:lpstr>
      <vt:lpstr>Outlining A Claim, Sentence Structure and Transitions</vt:lpstr>
      <vt:lpstr>Claim</vt:lpstr>
      <vt:lpstr>Supporting Paragraphs</vt:lpstr>
      <vt:lpstr>Sentence Structure</vt:lpstr>
      <vt:lpstr>Together…</vt:lpstr>
      <vt:lpstr>With Your Writing Groups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Outlining A Claim, Sentence Structure and Transitions</dc:title>
  <dc:creator>Goodine, Lindsey</dc:creator>
  <cp:lastModifiedBy>Goodine, Lindsey</cp:lastModifiedBy>
  <cp:revision>6</cp:revision>
  <dcterms:created xsi:type="dcterms:W3CDTF">2015-01-24T16:31:33Z</dcterms:created>
  <dcterms:modified xsi:type="dcterms:W3CDTF">2015-01-24T18:20:19Z</dcterms:modified>
</cp:coreProperties>
</file>